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6"/>
  </p:notesMasterIdLst>
  <p:handoutMasterIdLst>
    <p:handoutMasterId r:id="rId37"/>
  </p:handoutMasterIdLst>
  <p:sldIdLst>
    <p:sldId id="590" r:id="rId3"/>
    <p:sldId id="591" r:id="rId4"/>
    <p:sldId id="593" r:id="rId5"/>
    <p:sldId id="582" r:id="rId6"/>
    <p:sldId id="562" r:id="rId7"/>
    <p:sldId id="375" r:id="rId8"/>
    <p:sldId id="594" r:id="rId9"/>
    <p:sldId id="584" r:id="rId10"/>
    <p:sldId id="585" r:id="rId11"/>
    <p:sldId id="298" r:id="rId12"/>
    <p:sldId id="380" r:id="rId13"/>
    <p:sldId id="421" r:id="rId14"/>
    <p:sldId id="333" r:id="rId15"/>
    <p:sldId id="429" r:id="rId16"/>
    <p:sldId id="533" r:id="rId17"/>
    <p:sldId id="586" r:id="rId18"/>
    <p:sldId id="560" r:id="rId19"/>
    <p:sldId id="559" r:id="rId20"/>
    <p:sldId id="588" r:id="rId21"/>
    <p:sldId id="556" r:id="rId22"/>
    <p:sldId id="422" r:id="rId23"/>
    <p:sldId id="604" r:id="rId24"/>
    <p:sldId id="302" r:id="rId25"/>
    <p:sldId id="564" r:id="rId26"/>
    <p:sldId id="300" r:id="rId27"/>
    <p:sldId id="602" r:id="rId28"/>
    <p:sldId id="540" r:id="rId29"/>
    <p:sldId id="433" r:id="rId30"/>
    <p:sldId id="303" r:id="rId31"/>
    <p:sldId id="446" r:id="rId32"/>
    <p:sldId id="603" r:id="rId33"/>
    <p:sldId id="601" r:id="rId34"/>
    <p:sldId id="592" r:id="rId35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2"/>
    <p:restoredTop sz="94589"/>
  </p:normalViewPr>
  <p:slideViewPr>
    <p:cSldViewPr snapToGrid="0">
      <p:cViewPr varScale="1">
        <p:scale>
          <a:sx n="120" d="100"/>
          <a:sy n="120" d="100"/>
        </p:scale>
        <p:origin x="1488" y="184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כ"ד.אלול.תשפ"ד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11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16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1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400.png"/><Relationship Id="rId5" Type="http://schemas.openxmlformats.org/officeDocument/2006/relationships/image" Target="../media/image2.gif"/><Relationship Id="rId10" Type="http://schemas.openxmlformats.org/officeDocument/2006/relationships/image" Target="../media/image9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400" dirty="0"/>
              <a:t>CSE 3400 / CSE 5850 Introduction to Computer &amp; Network Security </a:t>
            </a:r>
            <a:br>
              <a:rPr lang="en-US" altLang="en-US" sz="2400" dirty="0"/>
            </a:br>
            <a:r>
              <a:rPr lang="en-US" altLang="en-US" sz="24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 by Prof. Amir Herzberg</a:t>
            </a:r>
          </a:p>
          <a:p>
            <a:pPr defTabSz="914400" hangingPunct="1"/>
            <a:r>
              <a:rPr lang="en-US" sz="1800" kern="0"/>
              <a:t>UConn</a:t>
            </a:r>
            <a:endParaRPr lang="en-US" sz="1800" ker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for security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  <p:pic>
        <p:nvPicPr>
          <p:cNvPr id="5" name="Picture 4" descr="A group of math equations&#10;&#10;Description automatically generated">
            <a:extLst>
              <a:ext uri="{FF2B5EF4-FFF2-40B4-BE49-F238E27FC236}">
                <a16:creationId xmlns:a16="http://schemas.microsoft.com/office/drawing/2014/main" id="{67DDF0EB-114A-B946-A763-583D52BAA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8" y="2291521"/>
            <a:ext cx="5280397" cy="1279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functions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 (Block cipher)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how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deploying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blipFill>
                <a:blip r:embed="rId11"/>
                <a:stretch>
                  <a:fillRect l="-396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08" y="3154813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k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sz="3600" dirty="0"/>
              <a:t>Present a secure cryptosystem?</a:t>
            </a:r>
            <a:br>
              <a:rPr lang="en-US" sz="3600" dirty="0"/>
            </a:br>
            <a:r>
              <a:rPr lang="en-US" sz="3600" dirty="0"/>
              <a:t> … provably secure without assumptions ? </a:t>
            </a:r>
            <a:br>
              <a:rPr lang="en-US" sz="3600" dirty="0"/>
            </a:br>
            <a:r>
              <a:rPr lang="en-US" sz="3600" dirty="0"/>
              <a:t>Unlikely: </a:t>
            </a:r>
            <a:r>
              <a:rPr lang="en-US" sz="3600" dirty="0">
                <a:solidFill>
                  <a:schemeClr val="accent2"/>
                </a:solidFill>
              </a:rPr>
              <a:t>Proof of security </a:t>
            </a:r>
            <a:r>
              <a:rPr lang="en-US" sz="3600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PRFs !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28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 (recall the PRF/PRP switching lemma)</a:t>
            </a:r>
            <a:r>
              <a:rPr lang="en-US" sz="2800" dirty="0">
                <a:solidFill>
                  <a:schemeClr val="accent2"/>
                </a:solidFill>
              </a:rPr>
              <a:t> to build encryption schemes under what is called “Modes of operation.”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spcBef>
                    <a:spcPts val="7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3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ts val="6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600">
                    <a:solidFill>
                      <a:srgbClr val="000000"/>
                    </a:solidFill>
                    <a:latin typeface="+mn-lt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200">
                    <a:solidFill>
                      <a:srgbClr val="000000"/>
                    </a:solidFill>
                    <a:latin typeface="+mn-lt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5pPr>
                <a:lvl6pPr marL="25146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6pPr>
                <a:lvl7pPr marL="29718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7pPr>
                <a:lvl8pPr marL="34290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8pPr>
                <a:lvl9pPr marL="3886200" indent="-228600" algn="l" defTabSz="449263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9pPr>
              </a:lstStyle>
              <a:p>
                <a:pPr marL="263525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kern="0" dirty="0"/>
                  <a:t>Let F be a PRF.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(0</a:t>
                </a:r>
                <a:r>
                  <a:rPr lang="en-US" altLang="he-IL" i="1" kern="0" baseline="30000" dirty="0"/>
                  <a:t>n</a:t>
                </a:r>
                <a:r>
                  <a:rPr lang="en-US" altLang="he-IL" i="1" kern="0" dirty="0"/>
                  <a:t>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scheme a secure encryption scheme? Why?</a:t>
                </a:r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i="1" kern="0" dirty="0"/>
              </a:p>
              <a:p>
                <a:pPr marL="663575" lvl="1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E</a:t>
                </a:r>
                <a:r>
                  <a:rPr lang="en-US" altLang="he-IL" i="1" kern="0" baseline="-25000" dirty="0"/>
                  <a:t>k</a:t>
                </a:r>
                <a:r>
                  <a:rPr lang="en-US" altLang="he-IL" i="1" kern="0" dirty="0"/>
                  <a:t>(m) = (r, </a:t>
                </a:r>
                <a:r>
                  <a:rPr lang="en-US" altLang="he-IL" i="1" kern="0" dirty="0" err="1"/>
                  <a:t>F</a:t>
                </a:r>
                <a:r>
                  <a:rPr lang="en-US" altLang="he-IL" i="1" kern="0" baseline="-25000" dirty="0" err="1"/>
                  <a:t>k</a:t>
                </a:r>
                <a:r>
                  <a:rPr lang="en-US" altLang="he-IL" i="1" kern="0" dirty="0"/>
                  <a:t>(r) </a:t>
                </a:r>
                <a14:m>
                  <m:oMath xmlns:m="http://schemas.openxmlformats.org/officeDocument/2006/math">
                    <m:r>
                      <a:rPr lang="en-US" altLang="he-IL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he-IL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i="1" kern="0" dirty="0"/>
                  <a:t>m) </a:t>
                </a:r>
                <a:r>
                  <a:rPr lang="en-US" altLang="he-IL" kern="0" dirty="0"/>
                  <a:t>where </a:t>
                </a:r>
                <a:r>
                  <a:rPr lang="en-US" altLang="he-IL" i="1" kern="0" dirty="0"/>
                  <a:t>r</a:t>
                </a:r>
                <a:r>
                  <a:rPr lang="en-US" altLang="he-IL" kern="0" dirty="0"/>
                  <a:t> is a random string freshly generated for each message.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What is the decryption algorithm?</a:t>
                </a:r>
              </a:p>
              <a:p>
                <a:pPr marL="1063625" lvl="2" indent="-325438" ea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i="1" kern="0" dirty="0"/>
                  <a:t>Is this scheme a secure encryption scheme? Why?</a:t>
                </a:r>
                <a:endParaRPr lang="en-US" altLang="he-IL" kern="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400" kern="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0D9C9099-DC1C-C143-A9D4-E01E9189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149350"/>
                <a:ext cx="8363272" cy="5148263"/>
              </a:xfrm>
              <a:prstGeom prst="rect">
                <a:avLst/>
              </a:prstGeom>
              <a:blipFill>
                <a:blip r:embed="rId2"/>
                <a:stretch>
                  <a:fillRect l="-455" t="-19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60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message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C61D0-D948-D040-800D-374749B3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7" y="1221499"/>
            <a:ext cx="8804185" cy="44150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D89134-B432-47AC-8B27-81726DC67BB0}"/>
              </a:ext>
            </a:extLst>
          </p:cNvPr>
          <p:cNvSpPr/>
          <p:nvPr/>
        </p:nvSpPr>
        <p:spPr bwMode="auto">
          <a:xfrm>
            <a:off x="169907" y="2250141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2D91F-B39B-9898-BA8A-A3F88CEE5FD6}"/>
              </a:ext>
            </a:extLst>
          </p:cNvPr>
          <p:cNvSpPr/>
          <p:nvPr/>
        </p:nvSpPr>
        <p:spPr bwMode="auto">
          <a:xfrm>
            <a:off x="251011" y="4186517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</a:t>
                </a:r>
                <a:r>
                  <a:rPr lang="en-US" altLang="he-IL" sz="2200" i="1" dirty="0"/>
                  <a:t>k</a:t>
                </a:r>
                <a:r>
                  <a:rPr lang="en-US" altLang="he-IL" sz="2200" dirty="0"/>
                  <a:t>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counter (or `initialization vector’, </a:t>
            </a:r>
            <a:r>
              <a:rPr lang="en-US" altLang="he-IL" sz="2200" i="1" dirty="0"/>
              <a:t>IV, or s</a:t>
            </a:r>
            <a:r>
              <a:rPr lang="en-US" altLang="he-IL" sz="2200" dirty="0"/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 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18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 </a:t>
            </a:r>
            <a:r>
              <a:rPr lang="en-US" altLang="he-IL" sz="2200" dirty="0"/>
              <a:t>with offline precomputing 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5EBC20-7B87-5C4B-81E9-C64B9BA9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4" y="2478336"/>
            <a:ext cx="5848148" cy="2887523"/>
          </a:xfrm>
          <a:prstGeom prst="rect">
            <a:avLst/>
          </a:prstGeom>
        </p:spPr>
      </p:pic>
      <p:sp>
        <p:nvSpPr>
          <p:cNvPr id="8" name="Rectangle 71">
            <a:extLst>
              <a:ext uri="{FF2B5EF4-FFF2-40B4-BE49-F238E27FC236}">
                <a16:creationId xmlns:a16="http://schemas.microsoft.com/office/drawing/2014/main" id="{69FE1682-C807-0242-A1E8-5C098C8E2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07" y="3203526"/>
            <a:ext cx="3197488" cy="255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If a PRF is used for the PRP (for </a:t>
            </a:r>
            <a:r>
              <a:rPr lang="en-US" altLang="he-IL" sz="2200" i="1" dirty="0" err="1"/>
              <a:t>E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), then it is CPA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/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2.7, 2.8, and 2.9, excluding: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2.8.6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2.9.4,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2.9.9,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CCA security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Indistinguishability Test</a:t>
            </a:r>
            <a:endParaRPr lang="en-US" altLang="he-IL" sz="4000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1324956"/>
            <a:ext cx="8551738" cy="116793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i="1" dirty="0"/>
              <a:t>E </a:t>
            </a:r>
            <a:r>
              <a:rPr lang="en-US" altLang="he-IL" sz="2000" dirty="0"/>
              <a:t>is a PRP over domain D, if no distinguisher D can distinguish E from a random permutation with non-negligible probability.</a:t>
            </a:r>
            <a:br>
              <a:rPr lang="en-US" altLang="he-IL" sz="20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7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8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such that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(E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is </a:t>
                </a:r>
                <a14:m>
                  <m:oMath xmlns:m="http://schemas.openxmlformats.org/officeDocument/2006/math"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1600" dirty="0"/>
                  <a:t>a random permutation (sometimes it is called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it is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9430</TotalTime>
  <Words>2405</Words>
  <Application>Microsoft Macintosh PowerPoint</Application>
  <PresentationFormat>On-screen Show (4:3)</PresentationFormat>
  <Paragraphs>394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/ CSE 5850 Introduction to Computer &amp; Network Security  / Introduction to Cybersecurity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Indistinguishability Test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 (Block cipher) too (informally).  But…   how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without assumptions ?  Unlikely: Proof of security  P ≠ NP  (similar argument to PRF)  Instead, let’s build secure encryption from PRFs ! (I.e.: PRF is secure  encryption is IND-CPA)  Actually, we’ll use block cipher (recall the PRF/PRP switching lemma) to build encryption schemes under what is called “Modes of operation.”</vt:lpstr>
      <vt:lpstr>Examples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73</cp:revision>
  <cp:lastPrinted>2024-09-17T13:12:46Z</cp:lastPrinted>
  <dcterms:created xsi:type="dcterms:W3CDTF">2020-09-01T12:48:58Z</dcterms:created>
  <dcterms:modified xsi:type="dcterms:W3CDTF">2024-09-27T12:45:33Z</dcterms:modified>
</cp:coreProperties>
</file>